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52" d="100"/>
          <a:sy n="52" d="100"/>
        </p:scale>
        <p:origin x="237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/>
            </a:lvl1pPr>
          </a:lstStyle>
          <a:p>
            <a:fld id="{CBEEF32F-3280-4663-880F-C8D2FC70E993}" type="datetimeFigureOut">
              <a:rPr kumimoji="1" lang="en-US" altLang="ja-JP" smtClean="0"/>
              <a:t>6/15/2025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/>
            </a:lvl1pPr>
          </a:lstStyle>
          <a:p>
            <a:fld id="{4E29D1FE-C207-4476-99C1-A7028091A9CD}" type="slidenum">
              <a:rPr kumimoji="1" lang="ja-JP" smtClean="0"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860806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/>
            </a:lvl1pPr>
          </a:lstStyle>
          <a:p>
            <a:fld id="{A58F2AD0-9975-4D3C-912A-0B60BD0D07D1}" type="datetimeFigureOut">
              <a:t>2025/6/15</a:t>
            </a:fld>
            <a:endParaRPr kumimoji="1" 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kumimoji="1" lang="ja-JP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/>
            </a:lvl1pPr>
          </a:lstStyle>
          <a:p>
            <a:fld id="{AC7710D8-8C21-4D48-B89D-C2D2CB3EC4C7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819527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チラシ 8.5 x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8"/>
          <p:cNvSpPr>
            <a:spLocks noGrp="1"/>
          </p:cNvSpPr>
          <p:nvPr>
            <p:ph type="body" sz="quarter" idx="10" hasCustomPrompt="1"/>
          </p:nvPr>
        </p:nvSpPr>
        <p:spPr>
          <a:xfrm>
            <a:off x="710816" y="823067"/>
            <a:ext cx="4422658" cy="976977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9000" cap="all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1" name="テキスト プレースホルダー 8"/>
          <p:cNvSpPr>
            <a:spLocks noGrp="1"/>
          </p:cNvSpPr>
          <p:nvPr>
            <p:ph type="body" sz="quarter" idx="12" hasCustomPrompt="1"/>
          </p:nvPr>
        </p:nvSpPr>
        <p:spPr>
          <a:xfrm>
            <a:off x="710816" y="1928578"/>
            <a:ext cx="4422658" cy="2011597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90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2" name="テキスト プレースホルダー 8"/>
          <p:cNvSpPr>
            <a:spLocks noGrp="1"/>
          </p:cNvSpPr>
          <p:nvPr>
            <p:ph type="body" sz="quarter" idx="13" hasCustomPrompt="1"/>
          </p:nvPr>
        </p:nvSpPr>
        <p:spPr>
          <a:xfrm>
            <a:off x="710816" y="4377004"/>
            <a:ext cx="4422658" cy="236271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3" name="テキスト プレースホルダー 8"/>
          <p:cNvSpPr>
            <a:spLocks noGrp="1"/>
          </p:cNvSpPr>
          <p:nvPr>
            <p:ph type="body" sz="quarter" idx="14" hasCustomPrompt="1"/>
          </p:nvPr>
        </p:nvSpPr>
        <p:spPr>
          <a:xfrm>
            <a:off x="710816" y="4773879"/>
            <a:ext cx="4422658" cy="89456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38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5" name="テキスト プレースホルダー 8"/>
          <p:cNvSpPr>
            <a:spLocks noGrp="1"/>
          </p:cNvSpPr>
          <p:nvPr>
            <p:ph type="body" sz="quarter" idx="16" hasCustomPrompt="1"/>
          </p:nvPr>
        </p:nvSpPr>
        <p:spPr>
          <a:xfrm>
            <a:off x="710816" y="6077467"/>
            <a:ext cx="4422658" cy="236271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6" name="テキスト プレースホルダー 8"/>
          <p:cNvSpPr>
            <a:spLocks noGrp="1"/>
          </p:cNvSpPr>
          <p:nvPr>
            <p:ph type="body" sz="quarter" idx="17" hasCustomPrompt="1"/>
          </p:nvPr>
        </p:nvSpPr>
        <p:spPr>
          <a:xfrm>
            <a:off x="710816" y="6474342"/>
            <a:ext cx="4422658" cy="89456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38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7" name="テキスト プレースホルダー 8"/>
          <p:cNvSpPr>
            <a:spLocks noGrp="1"/>
          </p:cNvSpPr>
          <p:nvPr>
            <p:ph type="body" sz="quarter" idx="18" hasCustomPrompt="1"/>
          </p:nvPr>
        </p:nvSpPr>
        <p:spPr>
          <a:xfrm>
            <a:off x="710816" y="7511224"/>
            <a:ext cx="4422658" cy="453200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8" name="テキスト プレースホルダー 8"/>
          <p:cNvSpPr>
            <a:spLocks noGrp="1"/>
          </p:cNvSpPr>
          <p:nvPr>
            <p:ph type="body" sz="quarter" idx="19" hasCustomPrompt="1"/>
          </p:nvPr>
        </p:nvSpPr>
        <p:spPr>
          <a:xfrm>
            <a:off x="710816" y="8051876"/>
            <a:ext cx="4422658" cy="792490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20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 (単語の区切りの小さい点を追加するには、[挿入] の [記号と特殊文字] を使います)</a:t>
            </a:r>
          </a:p>
        </p:txBody>
      </p:sp>
      <p:sp>
        <p:nvSpPr>
          <p:cNvPr id="19" name="テキスト プレースホルダー 8"/>
          <p:cNvSpPr>
            <a:spLocks noGrp="1"/>
          </p:cNvSpPr>
          <p:nvPr>
            <p:ph type="body" sz="quarter" idx="20" hasCustomPrompt="1"/>
          </p:nvPr>
        </p:nvSpPr>
        <p:spPr>
          <a:xfrm>
            <a:off x="710816" y="9184576"/>
            <a:ext cx="4422658" cy="23831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0" name="テキスト プレースホルダー 8"/>
          <p:cNvSpPr>
            <a:spLocks noGrp="1"/>
          </p:cNvSpPr>
          <p:nvPr>
            <p:ph type="body" sz="quarter" idx="21" hasCustomPrompt="1"/>
          </p:nvPr>
        </p:nvSpPr>
        <p:spPr>
          <a:xfrm>
            <a:off x="5443237" y="823067"/>
            <a:ext cx="1936131" cy="57259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1" name="テキスト プレースホルダー 8"/>
          <p:cNvSpPr>
            <a:spLocks noGrp="1"/>
          </p:cNvSpPr>
          <p:nvPr>
            <p:ph type="body" sz="quarter" idx="22" hasCustomPrompt="1"/>
          </p:nvPr>
        </p:nvSpPr>
        <p:spPr>
          <a:xfrm>
            <a:off x="5443237" y="1800045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2" name="テキスト プレースホルダー 8"/>
          <p:cNvSpPr>
            <a:spLocks noGrp="1"/>
          </p:cNvSpPr>
          <p:nvPr>
            <p:ph type="body" sz="quarter" idx="23" hasCustomPrompt="1"/>
          </p:nvPr>
        </p:nvSpPr>
        <p:spPr>
          <a:xfrm>
            <a:off x="5443237" y="2466869"/>
            <a:ext cx="1936131" cy="91076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5" name="テキスト プレースホルダー 8"/>
          <p:cNvSpPr>
            <a:spLocks noGrp="1"/>
          </p:cNvSpPr>
          <p:nvPr>
            <p:ph type="body" sz="quarter" idx="24" hasCustomPrompt="1"/>
          </p:nvPr>
        </p:nvSpPr>
        <p:spPr>
          <a:xfrm>
            <a:off x="5443237" y="3377636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6" name="テキスト プレースホルダー 8"/>
          <p:cNvSpPr>
            <a:spLocks noGrp="1"/>
          </p:cNvSpPr>
          <p:nvPr>
            <p:ph type="body" sz="quarter" idx="25" hasCustomPrompt="1"/>
          </p:nvPr>
        </p:nvSpPr>
        <p:spPr>
          <a:xfrm>
            <a:off x="5443237" y="4044459"/>
            <a:ext cx="1936131" cy="910768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7" name="テキスト プレースホルダー 8"/>
          <p:cNvSpPr>
            <a:spLocks noGrp="1"/>
          </p:cNvSpPr>
          <p:nvPr>
            <p:ph type="body" sz="quarter" idx="26" hasCustomPrompt="1"/>
          </p:nvPr>
        </p:nvSpPr>
        <p:spPr>
          <a:xfrm>
            <a:off x="5443237" y="4955227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8" name="テキスト プレースホルダー 8"/>
          <p:cNvSpPr>
            <a:spLocks noGrp="1"/>
          </p:cNvSpPr>
          <p:nvPr>
            <p:ph type="body" sz="quarter" idx="27" hasCustomPrompt="1"/>
          </p:nvPr>
        </p:nvSpPr>
        <p:spPr>
          <a:xfrm>
            <a:off x="5443237" y="5622051"/>
            <a:ext cx="1936131" cy="1835215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9" name="テキスト プレースホルダー 8"/>
          <p:cNvSpPr>
            <a:spLocks noGrp="1"/>
          </p:cNvSpPr>
          <p:nvPr>
            <p:ph type="body" sz="quarter" idx="28" hasCustomPrompt="1"/>
          </p:nvPr>
        </p:nvSpPr>
        <p:spPr>
          <a:xfrm>
            <a:off x="5443237" y="7457267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30" name="テキスト プレースホルダー 8"/>
          <p:cNvSpPr>
            <a:spLocks noGrp="1"/>
          </p:cNvSpPr>
          <p:nvPr>
            <p:ph type="body" sz="quarter" idx="29" hasCustomPrompt="1"/>
          </p:nvPr>
        </p:nvSpPr>
        <p:spPr>
          <a:xfrm>
            <a:off x="5443237" y="8124090"/>
            <a:ext cx="1936131" cy="1298802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</p:spTree>
    <p:extLst>
      <p:ext uri="{BB962C8B-B14F-4D97-AF65-F5344CB8AC3E}">
        <p14:creationId xmlns:p14="http://schemas.microsoft.com/office/powerpoint/2010/main" val="1582214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4354" y="567603"/>
            <a:ext cx="4518910" cy="3763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/>
              <a:t>テキストを追加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353" y="4299283"/>
            <a:ext cx="4518911" cy="52297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4353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0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B15D3D48-5C63-4CD0-B9D2-B4D2F496D790}" type="datetimeFigureOut">
              <a:rPr lang="en-US" altLang="ja-JP" smtClean="0"/>
              <a:pPr/>
              <a:t>6/15/2025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74608" y="9529010"/>
            <a:ext cx="2623185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latinLnBrk="0">
              <a:defRPr kumimoji="1" lang="ja-JP" sz="10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89258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0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308FAEA7-0C3C-4CCF-BA6B-669D7915826F}" type="slidenum">
              <a:rPr lang="en-US" altLang="ja-JP" smtClean="0"/>
              <a:pPr/>
              <a:t>‹#›</a:t>
            </a:fld>
            <a:endParaRPr lang="en-US" altLang="ja-JP"/>
          </a:p>
        </p:txBody>
      </p:sp>
      <p:cxnSp>
        <p:nvCxnSpPr>
          <p:cNvPr id="9" name="直線コネクタ 8"/>
          <p:cNvCxnSpPr/>
          <p:nvPr userDrawn="1"/>
        </p:nvCxnSpPr>
        <p:spPr>
          <a:xfrm>
            <a:off x="5225867" y="535519"/>
            <a:ext cx="0" cy="8993491"/>
          </a:xfrm>
          <a:prstGeom prst="line">
            <a:avLst/>
          </a:prstGeom>
          <a:ln w="762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8109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kumimoji="1" lang="ja-JP" sz="9000" kern="1200" cap="all" baseline="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lang="ja-JP" sz="238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204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70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1" lang="ja-JP"/>
      </a:defPPr>
      <a:lvl1pPr marL="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ju-ikuta@janrc.or.jp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koujinoukinou-ot.kenkyuukai.jp/special/?id=3756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2"/>
          </p:nvPr>
        </p:nvSpPr>
        <p:spPr>
          <a:xfrm>
            <a:off x="164272" y="2540338"/>
            <a:ext cx="5058942" cy="666825"/>
          </a:xfrm>
        </p:spPr>
        <p:txBody>
          <a:bodyPr/>
          <a:lstStyle/>
          <a:p>
            <a:r>
              <a:rPr kumimoji="1" lang="zh-TW" altLang="en-US" sz="2400" b="1" dirty="0">
                <a:solidFill>
                  <a:schemeClr val="tx1"/>
                </a:solidFill>
              </a:rPr>
              <a:t>第 </a:t>
            </a:r>
            <a:r>
              <a:rPr lang="en-US" altLang="ja-JP" sz="2400" b="1" dirty="0">
                <a:solidFill>
                  <a:schemeClr val="tx1"/>
                </a:solidFill>
              </a:rPr>
              <a:t>43</a:t>
            </a:r>
            <a:r>
              <a:rPr kumimoji="1" lang="en-US" altLang="zh-TW" sz="2400" b="1" dirty="0">
                <a:solidFill>
                  <a:schemeClr val="tx1"/>
                </a:solidFill>
              </a:rPr>
              <a:t> </a:t>
            </a:r>
            <a:r>
              <a:rPr kumimoji="1" lang="zh-TW" altLang="en-US" sz="2400" b="1" dirty="0">
                <a:solidFill>
                  <a:schemeClr val="tx1"/>
                </a:solidFill>
              </a:rPr>
              <a:t>回</a:t>
            </a:r>
            <a:endParaRPr kumimoji="1" lang="en-US" altLang="zh-TW" sz="2400" b="1" dirty="0">
              <a:solidFill>
                <a:schemeClr val="tx1"/>
              </a:solidFill>
            </a:endParaRPr>
          </a:p>
          <a:p>
            <a:r>
              <a:rPr kumimoji="1" lang="zh-TW" altLang="en-US" sz="2400" b="1" dirty="0">
                <a:solidFill>
                  <a:schemeClr val="tx1"/>
                </a:solidFill>
              </a:rPr>
              <a:t>高次脳機能障害作業療法研究会</a:t>
            </a:r>
            <a:r>
              <a:rPr lang="ja-JP" altLang="en-US" sz="2400" b="1" dirty="0">
                <a:solidFill>
                  <a:schemeClr val="tx1"/>
                </a:solidFill>
              </a:rPr>
              <a:t> 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例会</a:t>
            </a:r>
            <a:endParaRPr kumimoji="1" lang="en-US" altLang="ja-JP" sz="2400" b="1" dirty="0">
              <a:solidFill>
                <a:schemeClr val="tx1"/>
              </a:solidFill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3"/>
          </p:nvPr>
        </p:nvSpPr>
        <p:spPr>
          <a:xfrm>
            <a:off x="105397" y="3288365"/>
            <a:ext cx="4422658" cy="236271"/>
          </a:xfrm>
        </p:spPr>
        <p:txBody>
          <a:bodyPr/>
          <a:lstStyle/>
          <a:p>
            <a:r>
              <a:rPr kumimoji="1" lang="ja-JP" sz="2800" b="1" dirty="0"/>
              <a:t>日</a:t>
            </a:r>
            <a:r>
              <a:rPr kumimoji="1" lang="ja-JP" altLang="en-US" sz="2800" b="1" dirty="0"/>
              <a:t>　</a:t>
            </a:r>
            <a:r>
              <a:rPr kumimoji="1" lang="ja-JP" sz="2800" b="1" dirty="0"/>
              <a:t>時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4"/>
          </p:nvPr>
        </p:nvSpPr>
        <p:spPr>
          <a:xfrm>
            <a:off x="144743" y="3766702"/>
            <a:ext cx="5296280" cy="1462139"/>
          </a:xfrm>
        </p:spPr>
        <p:txBody>
          <a:bodyPr/>
          <a:lstStyle/>
          <a:p>
            <a:r>
              <a:rPr kumimoji="1" lang="ja-JP" sz="4000" dirty="0"/>
              <a:t>20</a:t>
            </a:r>
            <a:r>
              <a:rPr kumimoji="1" lang="en-US" altLang="ja-JP" sz="4000" dirty="0"/>
              <a:t>25</a:t>
            </a:r>
            <a:r>
              <a:rPr kumimoji="1" lang="ja-JP" sz="4000" dirty="0"/>
              <a:t> 年 </a:t>
            </a:r>
            <a:r>
              <a:rPr lang="en-US" altLang="ja-JP" sz="4000" dirty="0"/>
              <a:t>7</a:t>
            </a:r>
            <a:r>
              <a:rPr lang="ja-JP" altLang="en-US" sz="4000" dirty="0"/>
              <a:t> </a:t>
            </a:r>
            <a:r>
              <a:rPr kumimoji="1" lang="ja-JP" sz="4000" dirty="0"/>
              <a:t>月 </a:t>
            </a:r>
            <a:r>
              <a:rPr kumimoji="1" lang="en-US" altLang="ja-JP" sz="4000" dirty="0"/>
              <a:t>25</a:t>
            </a:r>
            <a:r>
              <a:rPr kumimoji="1" lang="ja-JP" sz="4000" dirty="0"/>
              <a:t> 日</a:t>
            </a:r>
            <a:r>
              <a:rPr kumimoji="1" lang="ja-JP" altLang="en-US" sz="4000" dirty="0"/>
              <a:t>（金</a:t>
            </a:r>
            <a:r>
              <a:rPr kumimoji="1" lang="ja-JP" altLang="en-US" dirty="0"/>
              <a:t>）</a:t>
            </a:r>
            <a:endParaRPr kumimoji="1" lang="ja-JP" dirty="0"/>
          </a:p>
          <a:p>
            <a:r>
              <a:rPr lang="ja-JP" altLang="en-US" dirty="0"/>
              <a:t>午後</a:t>
            </a:r>
            <a:r>
              <a:rPr lang="en-US" altLang="ja-JP" dirty="0"/>
              <a:t>7</a:t>
            </a:r>
            <a:r>
              <a:rPr kumimoji="1" lang="ja-JP" dirty="0"/>
              <a:t> ～ </a:t>
            </a:r>
            <a:r>
              <a:rPr lang="en-US" altLang="ja-JP" dirty="0"/>
              <a:t>9</a:t>
            </a:r>
            <a:r>
              <a:rPr kumimoji="1" lang="ja-JP" dirty="0"/>
              <a:t>時</a:t>
            </a:r>
            <a:r>
              <a:rPr kumimoji="1" lang="en-US" altLang="ja-JP" dirty="0"/>
              <a:t> </a:t>
            </a:r>
            <a:r>
              <a:rPr kumimoji="1" lang="en-US" altLang="ja-JP" sz="2000" dirty="0"/>
              <a:t>18:50 </a:t>
            </a:r>
            <a:r>
              <a:rPr kumimoji="1" lang="ja-JP" altLang="en-US" sz="2000" dirty="0"/>
              <a:t>入室</a:t>
            </a:r>
            <a:r>
              <a:rPr lang="ja-JP" altLang="en-US" sz="2000" dirty="0"/>
              <a:t>開始</a:t>
            </a:r>
            <a:endParaRPr kumimoji="1" lang="ja-JP" sz="2800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6"/>
          </p:nvPr>
        </p:nvSpPr>
        <p:spPr>
          <a:xfrm>
            <a:off x="105397" y="4871445"/>
            <a:ext cx="4422658" cy="236271"/>
          </a:xfrm>
        </p:spPr>
        <p:txBody>
          <a:bodyPr/>
          <a:lstStyle/>
          <a:p>
            <a:r>
              <a:rPr kumimoji="1" lang="ja-JP" altLang="en-US" sz="2800" b="1" dirty="0"/>
              <a:t>開催方法</a:t>
            </a:r>
            <a:endParaRPr kumimoji="1" lang="ja-JP" sz="2800" b="1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7"/>
          </p:nvPr>
        </p:nvSpPr>
        <p:spPr>
          <a:xfrm>
            <a:off x="285081" y="5416147"/>
            <a:ext cx="4953667" cy="894566"/>
          </a:xfrm>
        </p:spPr>
        <p:txBody>
          <a:bodyPr/>
          <a:lstStyle/>
          <a:p>
            <a:r>
              <a:rPr kumimoji="1" lang="en-US" altLang="ja-JP" sz="3500" dirty="0"/>
              <a:t>ZOOM </a:t>
            </a:r>
            <a:r>
              <a:rPr kumimoji="1" lang="ja-JP" altLang="en-US" sz="3500" dirty="0"/>
              <a:t>を使用した </a:t>
            </a:r>
            <a:r>
              <a:rPr kumimoji="1" lang="en-US" altLang="ja-JP" sz="3500" dirty="0"/>
              <a:t>WEB </a:t>
            </a:r>
            <a:r>
              <a:rPr kumimoji="1" lang="ja-JP" altLang="en-US" sz="3500" dirty="0"/>
              <a:t>研修</a:t>
            </a:r>
            <a:endParaRPr kumimoji="1" lang="en-US" altLang="ja-JP" sz="3500" dirty="0"/>
          </a:p>
          <a:p>
            <a:r>
              <a:rPr lang="ja-JP" altLang="en-US" sz="2800" dirty="0"/>
              <a:t>当日参加者には見逃し配信あり</a:t>
            </a:r>
            <a:endParaRPr kumimoji="1" lang="ja-JP" sz="2800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22"/>
          </p:nvPr>
        </p:nvSpPr>
        <p:spPr>
          <a:xfrm>
            <a:off x="5443237" y="491945"/>
            <a:ext cx="1936131" cy="666824"/>
          </a:xfrm>
        </p:spPr>
        <p:txBody>
          <a:bodyPr/>
          <a:lstStyle/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参加費</a:t>
            </a:r>
            <a:endParaRPr kumimoji="1" 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23"/>
          </p:nvPr>
        </p:nvSpPr>
        <p:spPr>
          <a:xfrm>
            <a:off x="5443237" y="1235152"/>
            <a:ext cx="2254635" cy="910766"/>
          </a:xfrm>
        </p:spPr>
        <p:txBody>
          <a:bodyPr/>
          <a:lstStyle/>
          <a:p>
            <a:r>
              <a:rPr lang="ja-JP" altLang="ja-JP" sz="24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会</a:t>
            </a:r>
            <a:r>
              <a:rPr lang="ja-JP" altLang="en-US" sz="24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　</a:t>
            </a:r>
            <a:r>
              <a:rPr lang="ja-JP" altLang="ja-JP" sz="24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員</a:t>
            </a:r>
            <a:r>
              <a:rPr lang="en-US" altLang="ja-JP" sz="24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 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無料</a:t>
            </a:r>
            <a:endParaRPr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r>
              <a:rPr lang="ja-JP" altLang="en-US" sz="12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（会費納入歴のある方）</a:t>
            </a:r>
            <a:r>
              <a:rPr lang="ja-JP" altLang="ja-JP" sz="12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　</a:t>
            </a:r>
            <a:endParaRPr lang="en-US" altLang="ja-JP" sz="12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r>
              <a:rPr lang="ja-JP" altLang="ja-JP" sz="24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非会員</a:t>
            </a:r>
            <a:r>
              <a:rPr lang="en-US" altLang="ja-JP" sz="24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 </a:t>
            </a:r>
            <a:r>
              <a:rPr lang="en-US" altLang="ja-JP" sz="2400" dirty="0"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500</a:t>
            </a:r>
            <a:r>
              <a:rPr lang="en-US" altLang="ja-JP" sz="2400" dirty="0">
                <a:effectLst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 </a:t>
            </a:r>
            <a:r>
              <a:rPr lang="ja-JP" altLang="ja-JP" sz="24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円</a:t>
            </a:r>
            <a:endParaRPr kumimoji="1" lang="ja-JP" sz="1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26"/>
          </p:nvPr>
        </p:nvSpPr>
        <p:spPr>
          <a:xfrm>
            <a:off x="5443230" y="3271706"/>
            <a:ext cx="1936131" cy="666824"/>
          </a:xfrm>
        </p:spPr>
        <p:txBody>
          <a:bodyPr/>
          <a:lstStyle/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生涯教育制度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基礎ポイント</a:t>
            </a:r>
            <a:endParaRPr kumimoji="1" 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テキスト プレースホルダー 16"/>
          <p:cNvSpPr>
            <a:spLocks noGrp="1"/>
          </p:cNvSpPr>
          <p:nvPr>
            <p:ph type="body" sz="quarter" idx="27"/>
          </p:nvPr>
        </p:nvSpPr>
        <p:spPr>
          <a:xfrm>
            <a:off x="5575296" y="4014023"/>
            <a:ext cx="1804065" cy="1835215"/>
          </a:xfrm>
        </p:spPr>
        <p:txBody>
          <a:bodyPr/>
          <a:lstStyle/>
          <a:p>
            <a:r>
              <a:rPr lang="en-US" altLang="ja-JP" sz="3200" dirty="0">
                <a:latin typeface="+mn-lt"/>
                <a:ea typeface="+mj-ea"/>
              </a:rPr>
              <a:t>1</a:t>
            </a:r>
            <a:r>
              <a:rPr kumimoji="1" lang="en-US" altLang="ja-JP" sz="3200" dirty="0"/>
              <a:t> </a:t>
            </a:r>
            <a:r>
              <a:rPr kumimoji="1" lang="ja-JP" altLang="en-US" sz="3200" dirty="0"/>
              <a:t>ポイント</a:t>
            </a:r>
            <a:endParaRPr kumimoji="1" lang="ja-JP" sz="3200" dirty="0"/>
          </a:p>
        </p:txBody>
      </p:sp>
      <p:sp>
        <p:nvSpPr>
          <p:cNvPr id="18" name="テキスト プレースホルダー 17"/>
          <p:cNvSpPr>
            <a:spLocks noGrp="1"/>
          </p:cNvSpPr>
          <p:nvPr>
            <p:ph type="body" sz="quarter" idx="28"/>
          </p:nvPr>
        </p:nvSpPr>
        <p:spPr>
          <a:xfrm>
            <a:off x="5443230" y="4665528"/>
            <a:ext cx="1936131" cy="414449"/>
          </a:xfrm>
        </p:spPr>
        <p:txBody>
          <a:bodyPr/>
          <a:lstStyle/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申し込み先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テキスト プレースホルダー 5">
            <a:extLst>
              <a:ext uri="{FF2B5EF4-FFF2-40B4-BE49-F238E27FC236}">
                <a16:creationId xmlns:a16="http://schemas.microsoft.com/office/drawing/2014/main" id="{BA105831-CF3F-4DC1-8925-F3EB84E88D7C}"/>
              </a:ext>
            </a:extLst>
          </p:cNvPr>
          <p:cNvSpPr txBox="1">
            <a:spLocks/>
          </p:cNvSpPr>
          <p:nvPr/>
        </p:nvSpPr>
        <p:spPr>
          <a:xfrm>
            <a:off x="105397" y="6502919"/>
            <a:ext cx="4422658" cy="23627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777240" rtl="0" eaLnBrk="1" latinLnBrk="0" hangingPunct="1">
              <a:lnSpc>
                <a:spcPct val="82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400" kern="1200" cap="all" baseline="0">
                <a:solidFill>
                  <a:schemeClr val="accent1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b="1" dirty="0"/>
              <a:t>Case Study</a:t>
            </a:r>
            <a:endParaRPr lang="ja-JP" altLang="en-US" sz="28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E19825D-2435-46AA-B4CE-4B7A9BF26BFD}"/>
              </a:ext>
            </a:extLst>
          </p:cNvPr>
          <p:cNvSpPr txBox="1"/>
          <p:nvPr/>
        </p:nvSpPr>
        <p:spPr>
          <a:xfrm>
            <a:off x="84985" y="6838536"/>
            <a:ext cx="5121713" cy="1800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3900" indent="-723900"/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演題名：「依存的態度を呈した前頭葉損傷例に対する   </a:t>
            </a:r>
            <a:endParaRPr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723900" indent="-723900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    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アウェアネス向上の支援」</a:t>
            </a:r>
            <a:endParaRPr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723900" indent="-723900"/>
            <a:endParaRPr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演　 者：大門　知代 先生</a:t>
            </a:r>
            <a:endParaRPr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（令和リハビリテーション病院、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OT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</a:p>
          <a:p>
            <a:endParaRPr lang="en-US" altLang="ja-JP" sz="7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座　 長：早川　裕子 先生</a:t>
            </a:r>
            <a:endParaRPr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（横浜市立脳卒中・神経脊椎センター、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OT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</a:p>
        </p:txBody>
      </p:sp>
      <p:sp>
        <p:nvSpPr>
          <p:cNvPr id="36" name="テキスト プレースホルダー 11">
            <a:extLst>
              <a:ext uri="{FF2B5EF4-FFF2-40B4-BE49-F238E27FC236}">
                <a16:creationId xmlns:a16="http://schemas.microsoft.com/office/drawing/2014/main" id="{E91E3C48-4710-496C-82AF-37281AB72FF1}"/>
              </a:ext>
            </a:extLst>
          </p:cNvPr>
          <p:cNvSpPr txBox="1">
            <a:spLocks/>
          </p:cNvSpPr>
          <p:nvPr/>
        </p:nvSpPr>
        <p:spPr>
          <a:xfrm>
            <a:off x="5441024" y="1939437"/>
            <a:ext cx="1936131" cy="66682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400" kern="1200" cap="all" baseline="0">
                <a:solidFill>
                  <a:schemeClr val="accent1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定　 員</a:t>
            </a:r>
          </a:p>
        </p:txBody>
      </p:sp>
      <p:sp>
        <p:nvSpPr>
          <p:cNvPr id="37" name="テキスト プレースホルダー 12">
            <a:extLst>
              <a:ext uri="{FF2B5EF4-FFF2-40B4-BE49-F238E27FC236}">
                <a16:creationId xmlns:a16="http://schemas.microsoft.com/office/drawing/2014/main" id="{A7CBCE3D-24A5-4A98-BE2E-631DD0801E3F}"/>
              </a:ext>
            </a:extLst>
          </p:cNvPr>
          <p:cNvSpPr txBox="1">
            <a:spLocks/>
          </p:cNvSpPr>
          <p:nvPr/>
        </p:nvSpPr>
        <p:spPr>
          <a:xfrm>
            <a:off x="5443235" y="2594386"/>
            <a:ext cx="1936131" cy="91076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777240" rtl="0" eaLnBrk="1" latinLnBrk="0" hangingPunct="1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400" kern="1200" cap="none" baseline="0">
                <a:solidFill>
                  <a:schemeClr val="tx2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200" dirty="0">
                <a:ea typeface="ＭＳ 明朝" panose="02020609040205080304" pitchFamily="17" charset="-128"/>
                <a:cs typeface="ＭＳ Ｐゴシック" panose="020B0600070205080204" pitchFamily="50" charset="-128"/>
              </a:rPr>
              <a:t> </a:t>
            </a:r>
            <a:r>
              <a:rPr lang="en-US" altLang="ja-JP" sz="3200" dirty="0">
                <a:latin typeface="+mn-lt"/>
                <a:ea typeface="ＭＳ 明朝" panose="02020609040205080304" pitchFamily="17" charset="-128"/>
                <a:cs typeface="ＭＳ Ｐゴシック" panose="020B0600070205080204" pitchFamily="50" charset="-128"/>
              </a:rPr>
              <a:t>80</a:t>
            </a:r>
            <a:r>
              <a:rPr lang="ja-JP" altLang="en-US" sz="3200" dirty="0">
                <a:latin typeface="Meiryo UI" panose="020B0604030504040204" pitchFamily="50" charset="-128"/>
                <a:ea typeface="ＭＳ 明朝" panose="02020609040205080304" pitchFamily="17" charset="-128"/>
                <a:cs typeface="ＭＳ Ｐゴシック" panose="020B0600070205080204" pitchFamily="50" charset="-128"/>
              </a:rPr>
              <a:t> </a:t>
            </a:r>
            <a:r>
              <a:rPr lang="ja-JP" altLang="en-US" sz="3200" dirty="0">
                <a:latin typeface="Meiryo UI" panose="020B0604030504040204" pitchFamily="50" charset="-128"/>
                <a:cs typeface="ＭＳ Ｐゴシック" panose="020B0600070205080204" pitchFamily="50" charset="-128"/>
              </a:rPr>
              <a:t>名</a:t>
            </a:r>
            <a:endParaRPr lang="ja-JP" altLang="en-US" sz="2400" dirty="0">
              <a:latin typeface="Meiryo UI" panose="020B0604030504040204" pitchFamily="50" charset="-128"/>
            </a:endParaRPr>
          </a:p>
        </p:txBody>
      </p:sp>
      <p:sp>
        <p:nvSpPr>
          <p:cNvPr id="43" name="テキスト プレースホルダー 17">
            <a:extLst>
              <a:ext uri="{FF2B5EF4-FFF2-40B4-BE49-F238E27FC236}">
                <a16:creationId xmlns:a16="http://schemas.microsoft.com/office/drawing/2014/main" id="{86038B10-4386-449A-9AE0-FD72A40C225B}"/>
              </a:ext>
            </a:extLst>
          </p:cNvPr>
          <p:cNvSpPr txBox="1">
            <a:spLocks/>
          </p:cNvSpPr>
          <p:nvPr/>
        </p:nvSpPr>
        <p:spPr>
          <a:xfrm>
            <a:off x="5441023" y="7458581"/>
            <a:ext cx="1936131" cy="66682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400" kern="1200" cap="all" baseline="0">
                <a:solidFill>
                  <a:schemeClr val="accent1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問い合わせ先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35FF9B6-1DE7-4E5F-8B6E-8E0884764A6F}"/>
              </a:ext>
            </a:extLst>
          </p:cNvPr>
          <p:cNvSpPr txBox="1"/>
          <p:nvPr/>
        </p:nvSpPr>
        <p:spPr>
          <a:xfrm>
            <a:off x="5311235" y="7883056"/>
            <a:ext cx="2518638" cy="15004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高次脳機能障害作業療法研究会</a:t>
            </a:r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事務局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生田 純一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農協共済 中伊豆リハビリテーションセンター</a:t>
            </a:r>
          </a:p>
          <a:p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リハビリテーション部  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E-Mail</a:t>
            </a: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1100" u="sng" dirty="0">
                <a:latin typeface="BIZ UDPゴシック" panose="020B0400000000000000" pitchFamily="50" charset="-128"/>
                <a:ea typeface="BIZ UDPゴシック" panose="020B0400000000000000" pitchFamily="50" charset="-128"/>
                <a:hlinkClick r:id="rId2"/>
              </a:rPr>
              <a:t>ju-ikuta@janrc.or.jp</a:t>
            </a:r>
            <a:endParaRPr kumimoji="1" lang="en-US" altLang="ja-JP" sz="1100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285AD570-07BE-B0D9-0364-D8056E38D5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108" y="471889"/>
            <a:ext cx="4118474" cy="2014471"/>
          </a:xfrm>
          <a:prstGeom prst="rect">
            <a:avLst/>
          </a:prstGeom>
        </p:spPr>
      </p:pic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890B387-351D-A14E-3CE5-2C2160F6C8C0}"/>
              </a:ext>
            </a:extLst>
          </p:cNvPr>
          <p:cNvSpPr txBox="1"/>
          <p:nvPr/>
        </p:nvSpPr>
        <p:spPr>
          <a:xfrm>
            <a:off x="169520" y="9668775"/>
            <a:ext cx="729018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b="0" i="0" dirty="0">
                <a:solidFill>
                  <a:srgbClr val="5A5D58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ホームページ：　</a:t>
            </a:r>
            <a:r>
              <a:rPr lang="en-US" altLang="ja-JP" sz="1400" b="0" i="0" dirty="0">
                <a:solidFill>
                  <a:srgbClr val="5A5D58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hlinkClick r:id="rId4"/>
              </a:rPr>
              <a:t>http://koujinoukinou-ot.kenkyuukai.jp/special/?id=37562</a:t>
            </a:r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1080E36-D878-7878-8B03-D5E31DCEE4F0}"/>
              </a:ext>
            </a:extLst>
          </p:cNvPr>
          <p:cNvSpPr txBox="1"/>
          <p:nvPr/>
        </p:nvSpPr>
        <p:spPr>
          <a:xfrm>
            <a:off x="164272" y="8693404"/>
            <a:ext cx="43624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19</a:t>
            </a: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05</a:t>
            </a: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Case Study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発表</a:t>
            </a:r>
          </a:p>
          <a:p>
            <a:r>
              <a:rPr lang="en-US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19</a:t>
            </a: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：４０　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Case Study 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質疑応答</a:t>
            </a:r>
          </a:p>
          <a:p>
            <a:r>
              <a:rPr lang="en-US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：４０　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まとめ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8FC00FB-59AA-C437-DA99-1D7F58A0204A}"/>
              </a:ext>
            </a:extLst>
          </p:cNvPr>
          <p:cNvSpPr txBox="1"/>
          <p:nvPr/>
        </p:nvSpPr>
        <p:spPr>
          <a:xfrm>
            <a:off x="279016" y="81145"/>
            <a:ext cx="80772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00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みんなでじっくり考えよう！　高次脳機能障害事例の解釈とアプローチ検討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6CDE1001-58EE-25C6-0B8F-24D9B61098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41023" y="5111990"/>
            <a:ext cx="1804065" cy="1804065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4B4911-950C-C8F8-B377-1EA452DA7D5B}"/>
              </a:ext>
            </a:extLst>
          </p:cNvPr>
          <p:cNvSpPr txBox="1"/>
          <p:nvPr/>
        </p:nvSpPr>
        <p:spPr>
          <a:xfrm>
            <a:off x="5248703" y="6971198"/>
            <a:ext cx="425690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https://koujinou-ot-43rd.peatix.com/</a:t>
            </a:r>
            <a:endParaRPr lang="ja-JP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050713"/>
      </p:ext>
    </p:extLst>
  </p:cSld>
  <p:clrMapOvr>
    <a:masterClrMapping/>
  </p:clrMapOvr>
</p:sld>
</file>

<file path=ppt/theme/theme1.xml><?xml version="1.0" encoding="utf-8"?>
<a:theme xmlns:a="http://schemas.openxmlformats.org/drawingml/2006/main" name="学生のチラシ 8.5 x 11">
  <a:themeElements>
    <a:clrScheme name="Student Flyer Blue">
      <a:dk1>
        <a:sysClr val="windowText" lastClr="000000"/>
      </a:dk1>
      <a:lt1>
        <a:sysClr val="window" lastClr="FFFFFF"/>
      </a:lt1>
      <a:dk2>
        <a:srgbClr val="111111"/>
      </a:dk2>
      <a:lt2>
        <a:srgbClr val="B2B2B2"/>
      </a:lt2>
      <a:accent1>
        <a:srgbClr val="0070C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mpact">
      <a:majorFont>
        <a:latin typeface="Impact"/>
        <a:ea typeface=""/>
        <a:cs typeface=""/>
      </a:majorFont>
      <a:minorFont>
        <a:latin typeface="Impac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udent_Flyer_Blue_TP103896073" id="{33D72318-77FC-41BD-88AD-A2A39508DB69}" vid="{646E93C4-781A-4158-8AE9-C2BD55F08A03}"/>
    </a:ext>
  </a:extLst>
</a:theme>
</file>

<file path=ppt/theme/theme2.xml><?xml version="1.0" encoding="utf-8"?>
<a:theme xmlns:a="http://schemas.openxmlformats.org/drawingml/2006/main" name="Office Theme">
  <a:themeElements>
    <a:clrScheme name="Student Flyer Blue">
      <a:dk1>
        <a:sysClr val="windowText" lastClr="000000"/>
      </a:dk1>
      <a:lt1>
        <a:sysClr val="window" lastClr="FFFFFF"/>
      </a:lt1>
      <a:dk2>
        <a:srgbClr val="111111"/>
      </a:dk2>
      <a:lt2>
        <a:srgbClr val="B2B2B2"/>
      </a:lt2>
      <a:accent1>
        <a:srgbClr val="0070C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mpact-Calibri">
      <a:majorFont>
        <a:latin typeface="Impac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tudent Flyer Blue">
      <a:dk1>
        <a:sysClr val="windowText" lastClr="000000"/>
      </a:dk1>
      <a:lt1>
        <a:sysClr val="window" lastClr="FFFFFF"/>
      </a:lt1>
      <a:dk2>
        <a:srgbClr val="111111"/>
      </a:dk2>
      <a:lt2>
        <a:srgbClr val="B2B2B2"/>
      </a:lt2>
      <a:accent1>
        <a:srgbClr val="0070C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mpact-Calibri">
      <a:majorFont>
        <a:latin typeface="Impac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1119c2e5-8fb9-4d5f-baf1-202c530f2c34" xsi:nil="true"/>
    <AssetExpire xmlns="1119c2e5-8fb9-4d5f-baf1-202c530f2c34">2029-01-01T08:00:00+00:00</AssetExpire>
    <CampaignTagsTaxHTField0 xmlns="1119c2e5-8fb9-4d5f-baf1-202c530f2c34">
      <Terms xmlns="http://schemas.microsoft.com/office/infopath/2007/PartnerControls"/>
    </CampaignTagsTaxHTField0>
    <IntlLangReviewDate xmlns="1119c2e5-8fb9-4d5f-baf1-202c530f2c34" xsi:nil="true"/>
    <TPFriendlyName xmlns="1119c2e5-8fb9-4d5f-baf1-202c530f2c34" xsi:nil="true"/>
    <IntlLangReview xmlns="1119c2e5-8fb9-4d5f-baf1-202c530f2c34">false</IntlLangReview>
    <LocLastLocAttemptVersionLookup xmlns="1119c2e5-8fb9-4d5f-baf1-202c530f2c34">256207</LocLastLocAttemptVersionLookup>
    <PolicheckWords xmlns="1119c2e5-8fb9-4d5f-baf1-202c530f2c34" xsi:nil="true"/>
    <SubmitterId xmlns="1119c2e5-8fb9-4d5f-baf1-202c530f2c34" xsi:nil="true"/>
    <AcquiredFrom xmlns="1119c2e5-8fb9-4d5f-baf1-202c530f2c34">Internal MS</AcquiredFrom>
    <EditorialStatus xmlns="1119c2e5-8fb9-4d5f-baf1-202c530f2c34">Complete</EditorialStatus>
    <Markets xmlns="1119c2e5-8fb9-4d5f-baf1-202c530f2c34"/>
    <OriginAsset xmlns="1119c2e5-8fb9-4d5f-baf1-202c530f2c34" xsi:nil="true"/>
    <AssetStart xmlns="1119c2e5-8fb9-4d5f-baf1-202c530f2c34">2012-11-22T06:20:00+00:00</AssetStart>
    <FriendlyTitle xmlns="1119c2e5-8fb9-4d5f-baf1-202c530f2c34" xsi:nil="true"/>
    <MarketSpecific xmlns="1119c2e5-8fb9-4d5f-baf1-202c530f2c34">false</MarketSpecific>
    <TPNamespace xmlns="1119c2e5-8fb9-4d5f-baf1-202c530f2c34" xsi:nil="true"/>
    <PublishStatusLookup xmlns="1119c2e5-8fb9-4d5f-baf1-202c530f2c34">
      <Value>654088</Value>
    </PublishStatusLookup>
    <APAuthor xmlns="1119c2e5-8fb9-4d5f-baf1-202c530f2c34">
      <UserInfo>
        <DisplayName>System Account</DisplayName>
        <AccountId>1073741823</AccountId>
        <AccountType/>
      </UserInfo>
    </APAuthor>
    <TPCommandLine xmlns="1119c2e5-8fb9-4d5f-baf1-202c530f2c34" xsi:nil="true"/>
    <IntlLangReviewer xmlns="1119c2e5-8fb9-4d5f-baf1-202c530f2c34" xsi:nil="true"/>
    <OpenTemplate xmlns="1119c2e5-8fb9-4d5f-baf1-202c530f2c34">true</OpenTemplate>
    <CSXSubmissionDate xmlns="1119c2e5-8fb9-4d5f-baf1-202c530f2c34" xsi:nil="true"/>
    <TaxCatchAll xmlns="1119c2e5-8fb9-4d5f-baf1-202c530f2c34"/>
    <Manager xmlns="1119c2e5-8fb9-4d5f-baf1-202c530f2c34" xsi:nil="true"/>
    <NumericId xmlns="1119c2e5-8fb9-4d5f-baf1-202c530f2c34" xsi:nil="true"/>
    <ParentAssetId xmlns="1119c2e5-8fb9-4d5f-baf1-202c530f2c34" xsi:nil="true"/>
    <OriginalSourceMarket xmlns="1119c2e5-8fb9-4d5f-baf1-202c530f2c34">english</OriginalSourceMarket>
    <ApprovalStatus xmlns="1119c2e5-8fb9-4d5f-baf1-202c530f2c34">InProgress</ApprovalStatus>
    <TPComponent xmlns="1119c2e5-8fb9-4d5f-baf1-202c530f2c34" xsi:nil="true"/>
    <EditorialTags xmlns="1119c2e5-8fb9-4d5f-baf1-202c530f2c34" xsi:nil="true"/>
    <TPExecutable xmlns="1119c2e5-8fb9-4d5f-baf1-202c530f2c34" xsi:nil="true"/>
    <TPLaunchHelpLink xmlns="1119c2e5-8fb9-4d5f-baf1-202c530f2c34" xsi:nil="true"/>
    <LocComments xmlns="1119c2e5-8fb9-4d5f-baf1-202c530f2c34" xsi:nil="true"/>
    <LocRecommendedHandoff xmlns="1119c2e5-8fb9-4d5f-baf1-202c530f2c34" xsi:nil="true"/>
    <SourceTitle xmlns="1119c2e5-8fb9-4d5f-baf1-202c530f2c34" xsi:nil="true"/>
    <CSXUpdate xmlns="1119c2e5-8fb9-4d5f-baf1-202c530f2c34">false</CSXUpdate>
    <IntlLocPriority xmlns="1119c2e5-8fb9-4d5f-baf1-202c530f2c34" xsi:nil="true"/>
    <UAProjectedTotalWords xmlns="1119c2e5-8fb9-4d5f-baf1-202c530f2c34" xsi:nil="true"/>
    <AssetType xmlns="1119c2e5-8fb9-4d5f-baf1-202c530f2c34">TP</AssetType>
    <MachineTranslated xmlns="1119c2e5-8fb9-4d5f-baf1-202c530f2c34">false</MachineTranslated>
    <OutputCachingOn xmlns="1119c2e5-8fb9-4d5f-baf1-202c530f2c34">true</OutputCachingOn>
    <TemplateStatus xmlns="1119c2e5-8fb9-4d5f-baf1-202c530f2c34">Complete</TemplateStatus>
    <IsSearchable xmlns="1119c2e5-8fb9-4d5f-baf1-202c530f2c34">true</IsSearchable>
    <ContentItem xmlns="1119c2e5-8fb9-4d5f-baf1-202c530f2c34" xsi:nil="true"/>
    <HandoffToMSDN xmlns="1119c2e5-8fb9-4d5f-baf1-202c530f2c34" xsi:nil="true"/>
    <ShowIn xmlns="1119c2e5-8fb9-4d5f-baf1-202c530f2c34">Show everywhere</ShowIn>
    <ThumbnailAssetId xmlns="1119c2e5-8fb9-4d5f-baf1-202c530f2c34" xsi:nil="true"/>
    <UALocComments xmlns="1119c2e5-8fb9-4d5f-baf1-202c530f2c34" xsi:nil="true"/>
    <UALocRecommendation xmlns="1119c2e5-8fb9-4d5f-baf1-202c530f2c34">Localize</UALocRecommendation>
    <LastModifiedDateTime xmlns="1119c2e5-8fb9-4d5f-baf1-202c530f2c34" xsi:nil="true"/>
    <LegacyData xmlns="1119c2e5-8fb9-4d5f-baf1-202c530f2c34" xsi:nil="true"/>
    <LocManualTestRequired xmlns="1119c2e5-8fb9-4d5f-baf1-202c530f2c34">false</LocManualTestRequired>
    <LocMarketGroupTiers2 xmlns="1119c2e5-8fb9-4d5f-baf1-202c530f2c34" xsi:nil="true"/>
    <ClipArtFilename xmlns="1119c2e5-8fb9-4d5f-baf1-202c530f2c34" xsi:nil="true"/>
    <TPApplication xmlns="1119c2e5-8fb9-4d5f-baf1-202c530f2c34" xsi:nil="true"/>
    <CSXHash xmlns="1119c2e5-8fb9-4d5f-baf1-202c530f2c34" xsi:nil="true"/>
    <DirectSourceMarket xmlns="1119c2e5-8fb9-4d5f-baf1-202c530f2c34">english</DirectSourceMarket>
    <PrimaryImageGen xmlns="1119c2e5-8fb9-4d5f-baf1-202c530f2c34">true</PrimaryImageGen>
    <PlannedPubDate xmlns="1119c2e5-8fb9-4d5f-baf1-202c530f2c34" xsi:nil="true"/>
    <CSXSubmissionMarket xmlns="1119c2e5-8fb9-4d5f-baf1-202c530f2c34" xsi:nil="true"/>
    <Downloads xmlns="1119c2e5-8fb9-4d5f-baf1-202c530f2c34">0</Downloads>
    <ArtSampleDocs xmlns="1119c2e5-8fb9-4d5f-baf1-202c530f2c34" xsi:nil="true"/>
    <TrustLevel xmlns="1119c2e5-8fb9-4d5f-baf1-202c530f2c34">1 Microsoft Managed Content</TrustLevel>
    <BlockPublish xmlns="1119c2e5-8fb9-4d5f-baf1-202c530f2c34">false</BlockPublish>
    <TPLaunchHelpLinkType xmlns="1119c2e5-8fb9-4d5f-baf1-202c530f2c34">Template</TPLaunchHelpLinkType>
    <LocalizationTagsTaxHTField0 xmlns="1119c2e5-8fb9-4d5f-baf1-202c530f2c34">
      <Terms xmlns="http://schemas.microsoft.com/office/infopath/2007/PartnerControls"/>
    </LocalizationTagsTaxHTField0>
    <BusinessGroup xmlns="1119c2e5-8fb9-4d5f-baf1-202c530f2c34" xsi:nil="true"/>
    <Providers xmlns="1119c2e5-8fb9-4d5f-baf1-202c530f2c34" xsi:nil="true"/>
    <TemplateTemplateType xmlns="1119c2e5-8fb9-4d5f-baf1-202c530f2c34">PowerPoint Presentation Template</TemplateTemplateType>
    <TimesCloned xmlns="1119c2e5-8fb9-4d5f-baf1-202c530f2c34" xsi:nil="true"/>
    <TPAppVersion xmlns="1119c2e5-8fb9-4d5f-baf1-202c530f2c34" xsi:nil="true"/>
    <VoteCount xmlns="1119c2e5-8fb9-4d5f-baf1-202c530f2c34" xsi:nil="true"/>
    <AverageRating xmlns="1119c2e5-8fb9-4d5f-baf1-202c530f2c34" xsi:nil="true"/>
    <FeatureTagsTaxHTField0 xmlns="1119c2e5-8fb9-4d5f-baf1-202c530f2c34">
      <Terms xmlns="http://schemas.microsoft.com/office/infopath/2007/PartnerControls"/>
    </FeatureTagsTaxHTField0>
    <Provider xmlns="1119c2e5-8fb9-4d5f-baf1-202c530f2c34" xsi:nil="true"/>
    <UACurrentWords xmlns="1119c2e5-8fb9-4d5f-baf1-202c530f2c34" xsi:nil="true"/>
    <AssetId xmlns="1119c2e5-8fb9-4d5f-baf1-202c530f2c34">TP103896073</AssetId>
    <TPClientViewer xmlns="1119c2e5-8fb9-4d5f-baf1-202c530f2c34" xsi:nil="true"/>
    <DSATActionTaken xmlns="1119c2e5-8fb9-4d5f-baf1-202c530f2c34" xsi:nil="true"/>
    <APEditor xmlns="1119c2e5-8fb9-4d5f-baf1-202c530f2c34">
      <UserInfo>
        <DisplayName/>
        <AccountId xsi:nil="true"/>
        <AccountType/>
      </UserInfo>
    </APEditor>
    <TPInstallLocation xmlns="1119c2e5-8fb9-4d5f-baf1-202c530f2c34" xsi:nil="true"/>
    <OOCacheId xmlns="1119c2e5-8fb9-4d5f-baf1-202c530f2c34" xsi:nil="true"/>
    <IsDeleted xmlns="1119c2e5-8fb9-4d5f-baf1-202c530f2c34">false</IsDeleted>
    <PublishTargets xmlns="1119c2e5-8fb9-4d5f-baf1-202c530f2c34">OfficeOnlineVNext</PublishTargets>
    <ApprovalLog xmlns="1119c2e5-8fb9-4d5f-baf1-202c530f2c34" xsi:nil="true"/>
    <BugNumber xmlns="1119c2e5-8fb9-4d5f-baf1-202c530f2c34" xsi:nil="true"/>
    <CrawlForDependencies xmlns="1119c2e5-8fb9-4d5f-baf1-202c530f2c34">false</CrawlForDependencies>
    <InternalTagsTaxHTField0 xmlns="1119c2e5-8fb9-4d5f-baf1-202c530f2c34">
      <Terms xmlns="http://schemas.microsoft.com/office/infopath/2007/PartnerControls"/>
    </InternalTagsTaxHTField0>
    <LastHandOff xmlns="1119c2e5-8fb9-4d5f-baf1-202c530f2c34" xsi:nil="true"/>
    <Milestone xmlns="1119c2e5-8fb9-4d5f-baf1-202c530f2c34" xsi:nil="true"/>
    <OriginalRelease xmlns="1119c2e5-8fb9-4d5f-baf1-202c530f2c34">15</OriginalRelease>
    <RecommendationsModifier xmlns="1119c2e5-8fb9-4d5f-baf1-202c530f2c34" xsi:nil="true"/>
    <ScenarioTagsTaxHTField0 xmlns="1119c2e5-8fb9-4d5f-baf1-202c530f2c34">
      <Terms xmlns="http://schemas.microsoft.com/office/infopath/2007/PartnerControls"/>
    </ScenarioTagsTaxHTField0>
    <UANotes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4EAC694-BF20-4B7B-8617-712E6B95780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3269EC3-10DA-41C9-A35A-54576295A621}">
  <ds:schemaRefs>
    <ds:schemaRef ds:uri="http://schemas.microsoft.com/office/2006/metadata/properties"/>
    <ds:schemaRef ds:uri="http://schemas.microsoft.com/office/infopath/2007/PartnerControls"/>
    <ds:schemaRef ds:uri="1119c2e5-8fb9-4d5f-baf1-202c530f2c34"/>
  </ds:schemaRefs>
</ds:datastoreItem>
</file>

<file path=customXml/itemProps3.xml><?xml version="1.0" encoding="utf-8"?>
<ds:datastoreItem xmlns:ds="http://schemas.openxmlformats.org/officeDocument/2006/customXml" ds:itemID="{B068D2A4-75C8-4373-B884-E1D04C7C33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学生向けチラシ (黒と青、ゴシック デザイン)</Template>
  <TotalTime>140</TotalTime>
  <Words>204</Words>
  <Application>Microsoft Office PowerPoint</Application>
  <PresentationFormat>ユーザー設定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Meiryo UI</vt:lpstr>
      <vt:lpstr>ＭＳ 明朝</vt:lpstr>
      <vt:lpstr>Arial</vt:lpstr>
      <vt:lpstr>Calibri</vt:lpstr>
      <vt:lpstr>学生のチラシ 8.5 x 11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nakai</dc:creator>
  <cp:lastModifiedBy>Jun-ichi Ikuta</cp:lastModifiedBy>
  <cp:revision>11</cp:revision>
  <dcterms:created xsi:type="dcterms:W3CDTF">2021-09-17T04:40:29Z</dcterms:created>
  <dcterms:modified xsi:type="dcterms:W3CDTF">2025-06-14T23:22:36Z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  <property fmtid="{D5CDD505-2E9C-101B-9397-08002B2CF9AE}" pid="8" name="HiddenCategoryTags">
    <vt:lpwstr/>
  </property>
  <property fmtid="{D5CDD505-2E9C-101B-9397-08002B2CF9AE}" pid="9" name="CategoryTags">
    <vt:lpwstr/>
  </property>
  <property fmtid="{D5CDD505-2E9C-101B-9397-08002B2CF9AE}" pid="10" name="CategoryTagsTaxHTField0">
    <vt:lpwstr/>
  </property>
  <property fmtid="{D5CDD505-2E9C-101B-9397-08002B2CF9AE}" pid="11" name="HiddenCategoryTagsTaxHTField0">
    <vt:lpwstr/>
  </property>
</Properties>
</file>